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2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B69C9-0C61-40F4-81CF-57337AE46D6B}" type="datetimeFigureOut">
              <a:rPr kumimoji="1" lang="ja-JP" altLang="en-US" smtClean="0"/>
              <a:pPr/>
              <a:t>2018/3/15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72438-3BA0-4E22-9797-756E27FDA79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B69C9-0C61-40F4-81CF-57337AE46D6B}" type="datetimeFigureOut">
              <a:rPr kumimoji="1" lang="ja-JP" altLang="en-US" smtClean="0"/>
              <a:pPr/>
              <a:t>2018/3/15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72438-3BA0-4E22-9797-756E27FDA79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B69C9-0C61-40F4-81CF-57337AE46D6B}" type="datetimeFigureOut">
              <a:rPr kumimoji="1" lang="ja-JP" altLang="en-US" smtClean="0"/>
              <a:pPr/>
              <a:t>2018/3/15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72438-3BA0-4E22-9797-756E27FDA79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B69C9-0C61-40F4-81CF-57337AE46D6B}" type="datetimeFigureOut">
              <a:rPr kumimoji="1" lang="ja-JP" altLang="en-US" smtClean="0"/>
              <a:pPr/>
              <a:t>2018/3/15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72438-3BA0-4E22-9797-756E27FDA79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B69C9-0C61-40F4-81CF-57337AE46D6B}" type="datetimeFigureOut">
              <a:rPr kumimoji="1" lang="ja-JP" altLang="en-US" smtClean="0"/>
              <a:pPr/>
              <a:t>2018/3/15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72438-3BA0-4E22-9797-756E27FDA79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B69C9-0C61-40F4-81CF-57337AE46D6B}" type="datetimeFigureOut">
              <a:rPr kumimoji="1" lang="ja-JP" altLang="en-US" smtClean="0"/>
              <a:pPr/>
              <a:t>2018/3/15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72438-3BA0-4E22-9797-756E27FDA79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B69C9-0C61-40F4-81CF-57337AE46D6B}" type="datetimeFigureOut">
              <a:rPr kumimoji="1" lang="ja-JP" altLang="en-US" smtClean="0"/>
              <a:pPr/>
              <a:t>2018/3/15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72438-3BA0-4E22-9797-756E27FDA79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B69C9-0C61-40F4-81CF-57337AE46D6B}" type="datetimeFigureOut">
              <a:rPr kumimoji="1" lang="ja-JP" altLang="en-US" smtClean="0"/>
              <a:pPr/>
              <a:t>2018/3/15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72438-3BA0-4E22-9797-756E27FDA79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B69C9-0C61-40F4-81CF-57337AE46D6B}" type="datetimeFigureOut">
              <a:rPr kumimoji="1" lang="ja-JP" altLang="en-US" smtClean="0"/>
              <a:pPr/>
              <a:t>2018/3/15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72438-3BA0-4E22-9797-756E27FDA79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B69C9-0C61-40F4-81CF-57337AE46D6B}" type="datetimeFigureOut">
              <a:rPr kumimoji="1" lang="ja-JP" altLang="en-US" smtClean="0"/>
              <a:pPr/>
              <a:t>2018/3/15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72438-3BA0-4E22-9797-756E27FDA79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B69C9-0C61-40F4-81CF-57337AE46D6B}" type="datetimeFigureOut">
              <a:rPr kumimoji="1" lang="ja-JP" altLang="en-US" smtClean="0"/>
              <a:pPr/>
              <a:t>2018/3/15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72438-3BA0-4E22-9797-756E27FDA79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B69C9-0C61-40F4-81CF-57337AE46D6B}" type="datetimeFigureOut">
              <a:rPr kumimoji="1" lang="ja-JP" altLang="en-US" smtClean="0"/>
              <a:pPr/>
              <a:t>2018/3/15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72438-3BA0-4E22-9797-756E27FDA79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上矢印 11"/>
          <p:cNvSpPr/>
          <p:nvPr/>
        </p:nvSpPr>
        <p:spPr>
          <a:xfrm rot="19032076" flipH="1">
            <a:off x="2430385" y="2431410"/>
            <a:ext cx="432048" cy="648072"/>
          </a:xfrm>
          <a:prstGeom prst="upArrow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/>
          <p:cNvSpPr/>
          <p:nvPr/>
        </p:nvSpPr>
        <p:spPr>
          <a:xfrm>
            <a:off x="503548" y="548680"/>
            <a:ext cx="8136904" cy="57606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/>
          <p:cNvSpPr/>
          <p:nvPr/>
        </p:nvSpPr>
        <p:spPr>
          <a:xfrm>
            <a:off x="2951820" y="3032956"/>
            <a:ext cx="3240360" cy="7920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4000" dirty="0">
                <a:latin typeface="HGP創英ﾌﾟﾚｾﾞﾝｽEB" pitchFamily="18" charset="-128"/>
                <a:ea typeface="HGP創英ﾌﾟﾚｾﾞﾝｽEB" pitchFamily="18" charset="-128"/>
              </a:rPr>
              <a:t>相談者</a:t>
            </a:r>
            <a:r>
              <a:rPr lang="ja-JP" altLang="en-US" sz="4000" dirty="0" smtClean="0">
                <a:latin typeface="HGP創英ﾌﾟﾚｾﾞﾝｽEB" pitchFamily="18" charset="-128"/>
                <a:ea typeface="HGP創英ﾌﾟﾚｾﾞﾝｽEB" pitchFamily="18" charset="-128"/>
              </a:rPr>
              <a:t>様</a:t>
            </a:r>
            <a:endParaRPr lang="ja-JP" altLang="en-US" sz="4000" dirty="0">
              <a:latin typeface="HGP創英ﾌﾟﾚｾﾞﾝｽEB" pitchFamily="18" charset="-128"/>
              <a:ea typeface="HGP創英ﾌﾟﾚｾﾞﾝｽEB" pitchFamily="18" charset="-128"/>
            </a:endParaRPr>
          </a:p>
        </p:txBody>
      </p:sp>
      <p:sp>
        <p:nvSpPr>
          <p:cNvPr id="4" name="上矢印 3"/>
          <p:cNvSpPr/>
          <p:nvPr/>
        </p:nvSpPr>
        <p:spPr>
          <a:xfrm>
            <a:off x="4355976" y="2132856"/>
            <a:ext cx="432048" cy="648072"/>
          </a:xfrm>
          <a:prstGeom prst="upArrow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上矢印 4"/>
          <p:cNvSpPr/>
          <p:nvPr/>
        </p:nvSpPr>
        <p:spPr>
          <a:xfrm rot="2567924">
            <a:off x="6281567" y="2432400"/>
            <a:ext cx="432048" cy="648072"/>
          </a:xfrm>
          <a:prstGeom prst="upArrow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角丸四角形 10"/>
          <p:cNvSpPr/>
          <p:nvPr/>
        </p:nvSpPr>
        <p:spPr>
          <a:xfrm>
            <a:off x="3452923" y="1124744"/>
            <a:ext cx="2232248" cy="792088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kumimoji="1" lang="en-US" altLang="ja-JP" sz="2400" dirty="0" smtClean="0">
              <a:solidFill>
                <a:schemeClr val="tx1"/>
              </a:solidFill>
              <a:latin typeface="HGP創英ﾌﾟﾚｾﾞﾝｽEB" pitchFamily="18" charset="-128"/>
              <a:ea typeface="HGP創英ﾌﾟﾚｾﾞﾝｽEB" pitchFamily="18" charset="-128"/>
            </a:endParaRPr>
          </a:p>
          <a:p>
            <a:pPr algn="ctr"/>
            <a:r>
              <a:rPr lang="ja-JP" alt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GP創英ﾌﾟﾚｾﾞﾝｽEB" pitchFamily="18" charset="-128"/>
                <a:ea typeface="HGP創英ﾌﾟﾚｾﾞﾝｽEB" pitchFamily="18" charset="-128"/>
              </a:rPr>
              <a:t>不動産</a:t>
            </a:r>
            <a:r>
              <a:rPr lang="ja-JP" alt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GP創英ﾌﾟﾚｾﾞﾝｽEB" pitchFamily="18" charset="-128"/>
                <a:ea typeface="HGP創英ﾌﾟﾚｾﾞﾝｽEB" pitchFamily="18" charset="-128"/>
              </a:rPr>
              <a:t>相続登記</a:t>
            </a:r>
            <a:endParaRPr kumimoji="1" lang="ja-JP" alt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GP創英ﾌﾟﾚｾﾞﾝｽEB" pitchFamily="18" charset="-128"/>
              <a:ea typeface="HGP創英ﾌﾟﾚｾﾞﾝｽEB" pitchFamily="18" charset="-128"/>
            </a:endParaRPr>
          </a:p>
        </p:txBody>
      </p:sp>
      <p:sp>
        <p:nvSpPr>
          <p:cNvPr id="13" name="上矢印 12"/>
          <p:cNvSpPr/>
          <p:nvPr/>
        </p:nvSpPr>
        <p:spPr>
          <a:xfrm rot="2567924" flipH="1" flipV="1">
            <a:off x="2430385" y="3788545"/>
            <a:ext cx="432048" cy="648072"/>
          </a:xfrm>
          <a:prstGeom prst="upArrow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上矢印 13"/>
          <p:cNvSpPr/>
          <p:nvPr/>
        </p:nvSpPr>
        <p:spPr>
          <a:xfrm flipV="1">
            <a:off x="4355976" y="4082978"/>
            <a:ext cx="432048" cy="648072"/>
          </a:xfrm>
          <a:prstGeom prst="upArrow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上矢印 14"/>
          <p:cNvSpPr/>
          <p:nvPr/>
        </p:nvSpPr>
        <p:spPr>
          <a:xfrm rot="19032076" flipV="1">
            <a:off x="6281567" y="3789535"/>
            <a:ext cx="432048" cy="648072"/>
          </a:xfrm>
          <a:prstGeom prst="upArrow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角丸四角形 15"/>
          <p:cNvSpPr/>
          <p:nvPr/>
        </p:nvSpPr>
        <p:spPr>
          <a:xfrm>
            <a:off x="6156176" y="1556792"/>
            <a:ext cx="2232248" cy="792088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kumimoji="1" lang="en-US" altLang="ja-JP"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GP創英ﾌﾟﾚｾﾞﾝｽEB" pitchFamily="18" charset="-128"/>
              <a:ea typeface="HGP創英ﾌﾟﾚｾﾞﾝｽEB" pitchFamily="18" charset="-128"/>
            </a:endParaRPr>
          </a:p>
          <a:p>
            <a:pPr algn="ctr"/>
            <a:r>
              <a:rPr lang="ja-JP" alt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GP創英ﾌﾟﾚｾﾞﾝｽEB" pitchFamily="18" charset="-128"/>
                <a:ea typeface="HGP創英ﾌﾟﾚｾﾞﾝｽEB" pitchFamily="18" charset="-128"/>
              </a:rPr>
              <a:t>死亡保険金手続き</a:t>
            </a:r>
            <a:endParaRPr kumimoji="1" lang="ja-JP" alt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GP創英ﾌﾟﾚｾﾞﾝｽEB" pitchFamily="18" charset="-128"/>
              <a:ea typeface="HGP創英ﾌﾟﾚｾﾞﾝｽEB" pitchFamily="18" charset="-128"/>
            </a:endParaRPr>
          </a:p>
        </p:txBody>
      </p:sp>
      <p:sp>
        <p:nvSpPr>
          <p:cNvPr id="17" name="角丸四角形 16"/>
          <p:cNvSpPr/>
          <p:nvPr/>
        </p:nvSpPr>
        <p:spPr>
          <a:xfrm>
            <a:off x="6156176" y="4509120"/>
            <a:ext cx="2232248" cy="792088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en-US" altLang="ja-JP" dirty="0">
              <a:solidFill>
                <a:schemeClr val="tx1"/>
              </a:solidFill>
              <a:latin typeface="HGP創英ﾌﾟﾚｾﾞﾝｽEB" pitchFamily="18" charset="-128"/>
              <a:ea typeface="HGP創英ﾌﾟﾚｾﾞﾝｽEB" pitchFamily="18" charset="-128"/>
            </a:endParaRPr>
          </a:p>
          <a:p>
            <a:pPr algn="ctr"/>
            <a:endParaRPr kumimoji="1" lang="en-US" altLang="ja-JP" dirty="0" smtClean="0">
              <a:solidFill>
                <a:schemeClr val="tx1"/>
              </a:solidFill>
              <a:latin typeface="HGP創英ﾌﾟﾚｾﾞﾝｽEB" pitchFamily="18" charset="-128"/>
              <a:ea typeface="HGP創英ﾌﾟﾚｾﾞﾝｽEB" pitchFamily="18" charset="-128"/>
            </a:endParaRPr>
          </a:p>
          <a:p>
            <a:pPr algn="ctr"/>
            <a:r>
              <a:rPr lang="ja-JP" altLang="en-US" sz="1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GP創英ﾌﾟﾚｾﾞﾝｽEB" pitchFamily="18" charset="-128"/>
                <a:ea typeface="HGP創英ﾌﾟﾚｾﾞﾝｽEB" pitchFamily="18" charset="-128"/>
              </a:rPr>
              <a:t>公共サービスの名義変更</a:t>
            </a:r>
            <a:endParaRPr kumimoji="1" lang="ja-JP" altLang="en-US" sz="1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GP創英ﾌﾟﾚｾﾞﾝｽEB" pitchFamily="18" charset="-128"/>
              <a:ea typeface="HGP創英ﾌﾟﾚｾﾞﾝｽEB" pitchFamily="18" charset="-128"/>
            </a:endParaRPr>
          </a:p>
        </p:txBody>
      </p:sp>
      <p:sp>
        <p:nvSpPr>
          <p:cNvPr id="18" name="角丸四角形 17"/>
          <p:cNvSpPr/>
          <p:nvPr/>
        </p:nvSpPr>
        <p:spPr>
          <a:xfrm>
            <a:off x="755576" y="4509120"/>
            <a:ext cx="2232248" cy="792088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kumimoji="1" lang="en-US" altLang="ja-JP" sz="2400" dirty="0" smtClean="0">
              <a:solidFill>
                <a:schemeClr val="tx1"/>
              </a:solidFill>
              <a:latin typeface="HGP創英ﾌﾟﾚｾﾞﾝｽEB" pitchFamily="18" charset="-128"/>
              <a:ea typeface="HGP創英ﾌﾟﾚｾﾞﾝｽEB" pitchFamily="18" charset="-128"/>
            </a:endParaRPr>
          </a:p>
          <a:p>
            <a:pPr algn="ctr"/>
            <a:r>
              <a:rPr lang="ja-JP" alt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GP創英ﾌﾟﾚｾﾞﾝｽEB" pitchFamily="18" charset="-128"/>
                <a:ea typeface="HGP創英ﾌﾟﾚｾﾞﾝｽEB" pitchFamily="18" charset="-128"/>
              </a:rPr>
              <a:t>相続税申告</a:t>
            </a:r>
            <a:endParaRPr kumimoji="1" lang="ja-JP" alt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GP創英ﾌﾟﾚｾﾞﾝｽEB" pitchFamily="18" charset="-128"/>
              <a:ea typeface="HGP創英ﾌﾟﾚｾﾞﾝｽEB" pitchFamily="18" charset="-128"/>
            </a:endParaRPr>
          </a:p>
        </p:txBody>
      </p:sp>
      <p:sp>
        <p:nvSpPr>
          <p:cNvPr id="19" name="角丸四角形 18"/>
          <p:cNvSpPr/>
          <p:nvPr/>
        </p:nvSpPr>
        <p:spPr>
          <a:xfrm>
            <a:off x="755576" y="1556792"/>
            <a:ext cx="2232248" cy="792088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kumimoji="1" lang="en-US" altLang="ja-JP" sz="2200" dirty="0" smtClean="0">
              <a:solidFill>
                <a:schemeClr val="tx1"/>
              </a:solidFill>
              <a:latin typeface="HGP創英ﾌﾟﾚｾﾞﾝｽEB" pitchFamily="18" charset="-128"/>
              <a:ea typeface="HGP創英ﾌﾟﾚｾﾞﾝｽEB" pitchFamily="18" charset="-128"/>
            </a:endParaRPr>
          </a:p>
          <a:p>
            <a:pPr algn="ctr"/>
            <a:r>
              <a:rPr lang="ja-JP" alt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GP創英ﾌﾟﾚｾﾞﾝｽEB" pitchFamily="18" charset="-128"/>
                <a:ea typeface="HGP創英ﾌﾟﾚｾﾞﾝｽEB" pitchFamily="18" charset="-128"/>
              </a:rPr>
              <a:t>年金</a:t>
            </a:r>
            <a:r>
              <a:rPr lang="ja-JP" alt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GP創英ﾌﾟﾚｾﾞﾝｽEB" pitchFamily="18" charset="-128"/>
                <a:ea typeface="HGP創英ﾌﾟﾚｾﾞﾝｽEB" pitchFamily="18" charset="-128"/>
              </a:rPr>
              <a:t>手続き</a:t>
            </a:r>
            <a:endParaRPr kumimoji="1" lang="ja-JP" alt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GP創英ﾌﾟﾚｾﾞﾝｽEB" pitchFamily="18" charset="-128"/>
              <a:ea typeface="HGP創英ﾌﾟﾚｾﾞﾝｽEB" pitchFamily="18" charset="-128"/>
            </a:endParaRPr>
          </a:p>
        </p:txBody>
      </p:sp>
      <p:sp>
        <p:nvSpPr>
          <p:cNvPr id="20" name="角丸四角形 19"/>
          <p:cNvSpPr/>
          <p:nvPr/>
        </p:nvSpPr>
        <p:spPr>
          <a:xfrm>
            <a:off x="3452923" y="4941168"/>
            <a:ext cx="2232248" cy="792088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en-US" altLang="ja-JP" dirty="0">
              <a:solidFill>
                <a:schemeClr val="tx1"/>
              </a:solidFill>
              <a:latin typeface="HGP創英ﾌﾟﾚｾﾞﾝｽEB" pitchFamily="18" charset="-128"/>
              <a:ea typeface="HGP創英ﾌﾟﾚｾﾞﾝｽEB" pitchFamily="18" charset="-128"/>
            </a:endParaRPr>
          </a:p>
          <a:p>
            <a:pPr algn="ctr"/>
            <a:endParaRPr kumimoji="1" lang="en-US" altLang="ja-JP" dirty="0" smtClean="0">
              <a:solidFill>
                <a:schemeClr val="tx1"/>
              </a:solidFill>
              <a:latin typeface="HGP創英ﾌﾟﾚｾﾞﾝｽEB" pitchFamily="18" charset="-128"/>
              <a:ea typeface="HGP創英ﾌﾟﾚｾﾞﾝｽEB" pitchFamily="18" charset="-128"/>
            </a:endParaRPr>
          </a:p>
          <a:p>
            <a:pPr algn="ctr"/>
            <a:r>
              <a:rPr lang="ja-JP" altLang="en-US" sz="1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GP創英ﾌﾟﾚｾﾞﾝｽEB" pitchFamily="18" charset="-128"/>
                <a:ea typeface="HGP創英ﾌﾟﾚｾﾞﾝｽEB" pitchFamily="18" charset="-128"/>
              </a:rPr>
              <a:t>預貯金の相続手続き</a:t>
            </a:r>
            <a:endParaRPr kumimoji="1" lang="ja-JP" altLang="en-US" sz="1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GP創英ﾌﾟﾚｾﾞﾝｽEB" pitchFamily="18" charset="-128"/>
              <a:ea typeface="HGP創英ﾌﾟﾚｾﾞﾝｽEB" pitchFamily="18" charset="-128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799644" y="1568970"/>
            <a:ext cx="21602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200" dirty="0" smtClean="0">
                <a:ln w="50800">
                  <a:solidFill>
                    <a:schemeClr val="bg1"/>
                  </a:solidFill>
                </a:ln>
                <a:solidFill>
                  <a:schemeClr val="bg1"/>
                </a:solidFill>
                <a:latin typeface="HGP創英ﾌﾟﾚｾﾞﾝｽEB" pitchFamily="18" charset="-128"/>
                <a:ea typeface="HGP創英ﾌﾟﾚｾﾞﾝｽEB" pitchFamily="18" charset="-128"/>
              </a:rPr>
              <a:t>社会保険事務局</a:t>
            </a:r>
            <a:endParaRPr lang="en-US" altLang="ja-JP" sz="2200" dirty="0">
              <a:ln w="50800">
                <a:solidFill>
                  <a:schemeClr val="bg1"/>
                </a:solidFill>
              </a:ln>
              <a:solidFill>
                <a:schemeClr val="bg1"/>
              </a:solidFill>
              <a:latin typeface="HGP創英ﾌﾟﾚｾﾞﾝｽEB" pitchFamily="18" charset="-128"/>
              <a:ea typeface="HGP創英ﾌﾟﾚｾﾞﾝｽEB" pitchFamily="18" charset="-128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799644" y="1568970"/>
            <a:ext cx="21602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200" dirty="0" smtClean="0">
                <a:solidFill>
                  <a:schemeClr val="tx1"/>
                </a:solidFill>
                <a:latin typeface="HGP創英ﾌﾟﾚｾﾞﾝｽEB" pitchFamily="18" charset="-128"/>
                <a:ea typeface="HGP創英ﾌﾟﾚｾﾞﾝｽEB" pitchFamily="18" charset="-128"/>
              </a:rPr>
              <a:t>社会保険事務局</a:t>
            </a:r>
            <a:endParaRPr lang="en-US" altLang="ja-JP" sz="2200" dirty="0">
              <a:latin typeface="HGP創英ﾌﾟﾚｾﾞﾝｽEB" pitchFamily="18" charset="-128"/>
              <a:ea typeface="HGP創英ﾌﾟﾚｾﾞﾝｽEB" pitchFamily="18" charset="-128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6222278" y="4482921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 smtClean="0">
                <a:ln w="50800">
                  <a:solidFill>
                    <a:schemeClr val="bg1"/>
                  </a:solidFill>
                </a:ln>
                <a:solidFill>
                  <a:schemeClr val="bg1"/>
                </a:solidFill>
                <a:latin typeface="HGP創英ﾌﾟﾚｾﾞﾝｽEB" pitchFamily="18" charset="-128"/>
                <a:ea typeface="HGP創英ﾌﾟﾚｾﾞﾝｽEB" pitchFamily="18" charset="-128"/>
              </a:rPr>
              <a:t>電力会社・ガス会社・水道会社等</a:t>
            </a:r>
            <a:endParaRPr lang="en-US" altLang="ja-JP" dirty="0">
              <a:ln w="50800">
                <a:solidFill>
                  <a:schemeClr val="bg1"/>
                </a:solidFill>
              </a:ln>
              <a:solidFill>
                <a:schemeClr val="bg1"/>
              </a:solidFill>
              <a:latin typeface="HGP創英ﾌﾟﾚｾﾞﾝｽEB" pitchFamily="18" charset="-128"/>
              <a:ea typeface="HGP創英ﾌﾟﾚｾﾞﾝｽEB" pitchFamily="18" charset="-128"/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6222278" y="4473376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 smtClean="0">
                <a:latin typeface="HGP創英ﾌﾟﾚｾﾞﾝｽEB" pitchFamily="18" charset="-128"/>
                <a:ea typeface="HGP創英ﾌﾟﾚｾﾞﾝｽEB" pitchFamily="18" charset="-128"/>
              </a:rPr>
              <a:t>電力会社・ガス会社・水道会社等</a:t>
            </a:r>
            <a:endParaRPr lang="en-US" altLang="ja-JP" dirty="0">
              <a:latin typeface="HGP創英ﾌﾟﾚｾﾞﾝｽEB" pitchFamily="18" charset="-128"/>
              <a:ea typeface="HGP創英ﾌﾟﾚｾﾞﾝｽEB" pitchFamily="18" charset="-128"/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3990030" y="1125905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>
                <a:ln w="50800">
                  <a:solidFill>
                    <a:schemeClr val="bg1"/>
                  </a:solidFill>
                </a:ln>
                <a:solidFill>
                  <a:schemeClr val="bg1"/>
                </a:solidFill>
                <a:latin typeface="HGP創英ﾌﾟﾚｾﾞﾝｽEB" pitchFamily="18" charset="-128"/>
                <a:ea typeface="HGP創英ﾌﾟﾚｾﾞﾝｽEB" pitchFamily="18" charset="-128"/>
              </a:rPr>
              <a:t>法務局</a:t>
            </a:r>
            <a:endParaRPr lang="en-US" altLang="ja-JP" sz="2400" dirty="0">
              <a:ln w="50800">
                <a:solidFill>
                  <a:schemeClr val="bg1"/>
                </a:solidFill>
              </a:ln>
              <a:solidFill>
                <a:schemeClr val="bg1"/>
              </a:solidFill>
              <a:latin typeface="HGP創英ﾌﾟﾚｾﾞﾝｽEB" pitchFamily="18" charset="-128"/>
              <a:ea typeface="HGP創英ﾌﾟﾚｾﾞﾝｽEB" pitchFamily="18" charset="-128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3990030" y="1124744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>
                <a:latin typeface="HGP創英ﾌﾟﾚｾﾞﾝｽEB" pitchFamily="18" charset="-128"/>
                <a:ea typeface="HGP創英ﾌﾟﾚｾﾞﾝｽEB" pitchFamily="18" charset="-128"/>
              </a:rPr>
              <a:t>法務局</a:t>
            </a:r>
            <a:endParaRPr lang="en-US" altLang="ja-JP" sz="2400" dirty="0">
              <a:latin typeface="HGP創英ﾌﾟﾚｾﾞﾝｽEB" pitchFamily="18" charset="-128"/>
              <a:ea typeface="HGP創英ﾌﾟﾚｾﾞﾝｽEB" pitchFamily="18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3497786" y="4926046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 smtClean="0">
                <a:ln w="50800">
                  <a:solidFill>
                    <a:schemeClr val="bg1"/>
                  </a:solidFill>
                </a:ln>
                <a:solidFill>
                  <a:schemeClr val="bg1"/>
                </a:solidFill>
                <a:latin typeface="HGP創英ﾌﾟﾚｾﾞﾝｽEB" pitchFamily="18" charset="-128"/>
                <a:ea typeface="HGP創英ﾌﾟﾚｾﾞﾝｽEB" pitchFamily="18" charset="-128"/>
              </a:rPr>
              <a:t>銀行・信用金庫・郵便局等</a:t>
            </a: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3497786" y="4919134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 smtClean="0">
                <a:solidFill>
                  <a:schemeClr val="tx1"/>
                </a:solidFill>
                <a:latin typeface="HGP創英ﾌﾟﾚｾﾞﾝｽEB" pitchFamily="18" charset="-128"/>
                <a:ea typeface="HGP創英ﾌﾟﾚｾﾞﾝｽEB" pitchFamily="18" charset="-128"/>
              </a:rPr>
              <a:t>銀行・信用金庫・郵便局等</a:t>
            </a:r>
            <a:endParaRPr lang="en-US" altLang="ja-JP" dirty="0">
              <a:latin typeface="HGP創英ﾌﾟﾚｾﾞﾝｽEB" pitchFamily="18" charset="-128"/>
              <a:ea typeface="HGP創英ﾌﾟﾚｾﾞﾝｽEB" pitchFamily="18" charset="-128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6577207" y="1568970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>
                <a:ln w="50800">
                  <a:solidFill>
                    <a:schemeClr val="bg1"/>
                  </a:solidFill>
                </a:ln>
                <a:solidFill>
                  <a:schemeClr val="bg1"/>
                </a:solidFill>
                <a:latin typeface="HGP創英ﾌﾟﾚｾﾞﾝｽEB" pitchFamily="18" charset="-128"/>
                <a:ea typeface="HGP創英ﾌﾟﾚｾﾞﾝｽEB" pitchFamily="18" charset="-128"/>
              </a:rPr>
              <a:t>保険会社</a:t>
            </a:r>
            <a:endParaRPr lang="en-US" altLang="ja-JP" sz="2400" dirty="0">
              <a:ln w="50800">
                <a:solidFill>
                  <a:schemeClr val="bg1"/>
                </a:solidFill>
              </a:ln>
              <a:solidFill>
                <a:schemeClr val="bg1"/>
              </a:solidFill>
              <a:latin typeface="HGP創英ﾌﾟﾚｾﾞﾝｽEB" pitchFamily="18" charset="-128"/>
              <a:ea typeface="HGP創英ﾌﾟﾚｾﾞﾝｽEB" pitchFamily="18" charset="-128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577207" y="1567809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>
                <a:latin typeface="HGP創英ﾌﾟﾚｾﾞﾝｽEB" pitchFamily="18" charset="-128"/>
                <a:ea typeface="HGP創英ﾌﾟﾚｾﾞﾝｽEB" pitchFamily="18" charset="-128"/>
              </a:rPr>
              <a:t>保険会社</a:t>
            </a:r>
            <a:endParaRPr lang="en-US" altLang="ja-JP" sz="2400" dirty="0">
              <a:latin typeface="HGP創英ﾌﾟﾚｾﾞﾝｽEB" pitchFamily="18" charset="-128"/>
              <a:ea typeface="HGP創英ﾌﾟﾚｾﾞﾝｽEB" pitchFamily="18" charset="-128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1292683" y="4512554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>
                <a:ln w="50800">
                  <a:solidFill>
                    <a:schemeClr val="bg1"/>
                  </a:solidFill>
                </a:ln>
                <a:solidFill>
                  <a:schemeClr val="bg1"/>
                </a:solidFill>
                <a:latin typeface="HGP創英ﾌﾟﾚｾﾞﾝｽEB" pitchFamily="18" charset="-128"/>
                <a:ea typeface="HGP創英ﾌﾟﾚｾﾞﾝｽEB" pitchFamily="18" charset="-128"/>
              </a:rPr>
              <a:t>税務署</a:t>
            </a:r>
            <a:endParaRPr lang="en-US" altLang="ja-JP" sz="2400" dirty="0">
              <a:ln w="50800">
                <a:solidFill>
                  <a:schemeClr val="bg1"/>
                </a:solidFill>
              </a:ln>
              <a:solidFill>
                <a:schemeClr val="bg1"/>
              </a:solidFill>
              <a:latin typeface="HGP創英ﾌﾟﾚｾﾞﾝｽEB" pitchFamily="18" charset="-128"/>
              <a:ea typeface="HGP創英ﾌﾟﾚｾﾞﾝｽEB" pitchFamily="18" charset="-128"/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1292683" y="4511393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>
                <a:latin typeface="HGP創英ﾌﾟﾚｾﾞﾝｽEB" pitchFamily="18" charset="-128"/>
                <a:ea typeface="HGP創英ﾌﾟﾚｾﾞﾝｽEB" pitchFamily="18" charset="-128"/>
              </a:rPr>
              <a:t>税務署</a:t>
            </a:r>
            <a:endParaRPr lang="en-US" altLang="ja-JP" sz="2400" dirty="0">
              <a:latin typeface="HGP創英ﾌﾟﾚｾﾞﾝｽEB" pitchFamily="18" charset="-128"/>
              <a:ea typeface="HGP創英ﾌﾟﾚｾﾞﾝｽEB" pitchFamily="18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70</Words>
  <Application>Microsoft Office PowerPoint</Application>
  <PresentationFormat>画面に合わせる (4:3)</PresentationFormat>
  <Paragraphs>27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HGP創英ﾌﾟﾚｾﾞﾝｽEB</vt:lpstr>
      <vt:lpstr>ＭＳ Ｐゴシック</vt:lpstr>
      <vt:lpstr>Arial</vt:lpstr>
      <vt:lpstr>Calibri</vt:lpstr>
      <vt:lpstr>Office テーマ</vt:lpstr>
      <vt:lpstr>PowerPoint プレゼンテーション</vt:lpstr>
    </vt:vector>
  </TitlesOfParts>
  <Company>船井総合研究所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F2051</dc:creator>
  <cp:lastModifiedBy>Windows ユーザー</cp:lastModifiedBy>
  <cp:revision>13</cp:revision>
  <dcterms:created xsi:type="dcterms:W3CDTF">2014-07-28T08:07:54Z</dcterms:created>
  <dcterms:modified xsi:type="dcterms:W3CDTF">2018-03-15T04:34:17Z</dcterms:modified>
</cp:coreProperties>
</file>